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21"/>
  </p:handoutMasterIdLst>
  <p:sldIdLst>
    <p:sldId id="256" r:id="rId3"/>
    <p:sldId id="1261" r:id="rId4"/>
    <p:sldId id="1242" r:id="rId5"/>
    <p:sldId id="1243" r:id="rId6"/>
    <p:sldId id="1250" r:id="rId7"/>
    <p:sldId id="1246" r:id="rId8"/>
    <p:sldId id="1260" r:id="rId9"/>
    <p:sldId id="1245" r:id="rId10"/>
    <p:sldId id="1244" r:id="rId11"/>
    <p:sldId id="1247" r:id="rId12"/>
    <p:sldId id="1248" r:id="rId14"/>
    <p:sldId id="1249" r:id="rId15"/>
    <p:sldId id="1259" r:id="rId16"/>
    <p:sldId id="1275" r:id="rId17"/>
    <p:sldId id="1251" r:id="rId18"/>
    <p:sldId id="1276" r:id="rId19"/>
    <p:sldId id="259" r:id="rId20"/>
  </p:sldIdLst>
  <p:sldSz cx="12192000" cy="6858000"/>
  <p:notesSz cx="9939020" cy="6807200"/>
  <p:custDataLst>
    <p:tags r:id="rId2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4F6E"/>
    <a:srgbClr val="F8263A"/>
    <a:srgbClr val="008000"/>
    <a:srgbClr val="F6EEF5"/>
    <a:srgbClr val="9F8196"/>
    <a:srgbClr val="B868AD"/>
    <a:srgbClr val="9D8399"/>
    <a:srgbClr val="F8ECF5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/>
    <p:restoredTop sz="88126"/>
  </p:normalViewPr>
  <p:slideViewPr>
    <p:cSldViewPr snapToGrid="0" showGuides="1">
      <p:cViewPr varScale="1">
        <p:scale>
          <a:sx n="64" d="100"/>
          <a:sy n="64" d="100"/>
        </p:scale>
        <p:origin x="942" y="-126"/>
      </p:cViewPr>
      <p:guideLst>
        <p:guide orient="horz" pos="2159"/>
        <p:guide pos="2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4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0863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C206586-B5AB-432B-B01A-F8BFD23BA3A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5888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0863" y="6465888"/>
            <a:ext cx="4306888" cy="3413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898989"/>
                </a:solidFill>
              </a:rPr>
            </a:fld>
            <a:endParaRPr lang="en-US" altLang="zh-CN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9922A89-9C87-4255-8B54-10FE03C134F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463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30051" name="文本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874713" y="836613"/>
            <a:ext cx="10515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12520"/>
            <a:ext cx="10515600" cy="506476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标题 6"/>
          <p:cNvSpPr>
            <a:spLocks noGrp="1"/>
          </p:cNvSpPr>
          <p:nvPr>
            <p:ph type="title" idx="4294967295"/>
          </p:nvPr>
        </p:nvSpPr>
        <p:spPr>
          <a:xfrm>
            <a:off x="838200" y="114300"/>
            <a:ext cx="10515600" cy="638175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4FE91B4-A499-4E50-A1E3-2EF2748F2784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内容占位符 3" descr="（爱瑞思模板）PPT-2"/>
          <p:cNvPicPr>
            <a:picLocks noGrp="1"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175" y="15875"/>
            <a:ext cx="12174538" cy="6829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01E4103-CD37-4058-80C2-42ADAFA0D75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>
                <a:latin typeface="Calibri" panose="020F0502020204030204" pitchFamily="34" charset="0"/>
              </a:rPr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jpeg"/><Relationship Id="rId3" Type="http://schemas.openxmlformats.org/officeDocument/2006/relationships/tags" Target="../tags/tag3.xml"/><Relationship Id="rId2" Type="http://schemas.openxmlformats.org/officeDocument/2006/relationships/image" Target="../media/image14.png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b"/>
          <a:lstStyle/>
          <a:p>
            <a:pPr eaLnBrk="1" hangingPunct="1">
              <a:buClrTx/>
              <a:buSzTx/>
              <a:buFontTx/>
            </a:pPr>
            <a:r>
              <a:rPr lang="en-US" altLang="zh-CN" kern="1200" dirty="0">
                <a:latin typeface="+mj-lt"/>
                <a:ea typeface="+mj-ea"/>
                <a:cs typeface="+mj-cs"/>
              </a:rPr>
              <a:t> </a:t>
            </a:r>
            <a:endParaRPr lang="en-US" altLang="zh-CN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5363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>
              <a:buClrTx/>
              <a:buSzTx/>
            </a:pPr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5364" name="图片 3" descr="（爱瑞思模板）PPT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17"/>
            <a:ext cx="12195175" cy="6881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5" name="矩形 4"/>
          <p:cNvSpPr/>
          <p:nvPr/>
        </p:nvSpPr>
        <p:spPr>
          <a:xfrm>
            <a:off x="3995738" y="5541963"/>
            <a:ext cx="3910012" cy="92967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爱瑞思软件（深圳）有限公司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2022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年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09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月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366" name="矩形 4"/>
          <p:cNvSpPr/>
          <p:nvPr/>
        </p:nvSpPr>
        <p:spPr>
          <a:xfrm>
            <a:off x="812800" y="2659063"/>
            <a:ext cx="10275888" cy="20040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sz="4400" b="1" dirty="0">
                <a:solidFill>
                  <a:srgbClr val="1F7F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南山区微型企业防疫消杀</a:t>
            </a:r>
            <a:r>
              <a:rPr sz="4400" b="1" dirty="0" err="1">
                <a:solidFill>
                  <a:srgbClr val="1F7F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补贴</a:t>
            </a:r>
            <a:endParaRPr lang="en-US" sz="4400" b="1" dirty="0">
              <a:solidFill>
                <a:srgbClr val="1F7F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4400" b="1" dirty="0">
                <a:solidFill>
                  <a:srgbClr val="1F7F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申报操作指引</a:t>
            </a:r>
            <a:endParaRPr lang="zh-CN" altLang="en-US" sz="4400" b="1" dirty="0">
              <a:solidFill>
                <a:srgbClr val="1F7F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701415" y="2679065"/>
            <a:ext cx="5215890" cy="11068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p>
            <a:r>
              <a:rPr lang="zh-CN" altLang="en-US" sz="6600" b="1">
                <a:solidFill>
                  <a:schemeClr val="accent3"/>
                </a:solidFill>
                <a:effectLst/>
                <a:latin typeface="微软雅黑 Light" panose="020B0502040204020203" charset="-122"/>
                <a:ea typeface="微软雅黑 Light" panose="020B0502040204020203" charset="-122"/>
              </a:rPr>
              <a:t>一、申报入口</a:t>
            </a:r>
            <a:endParaRPr lang="zh-CN" altLang="en-US" sz="6600" b="1">
              <a:solidFill>
                <a:schemeClr val="accent3"/>
              </a:solidFill>
              <a:effectLst/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685" y="824230"/>
            <a:ext cx="11032490" cy="56229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240" y="3124835"/>
            <a:ext cx="3796665" cy="944880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4803775" y="4304030"/>
            <a:ext cx="2958465" cy="657860"/>
          </a:xfrm>
          <a:prstGeom prst="wedgeRoundRectCallout">
            <a:avLst>
              <a:gd name="adj1" fmla="val -42803"/>
              <a:gd name="adj2" fmla="val -7025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2.</a:t>
            </a:r>
            <a:r>
              <a:rPr lang="zh-CN" altLang="en-US" b="1" dirty="0"/>
              <a:t>点击“立即在线申报”</a:t>
            </a:r>
            <a:endParaRPr lang="zh-CN" altLang="en-US" b="1" dirty="0"/>
          </a:p>
        </p:txBody>
      </p:sp>
      <p:sp>
        <p:nvSpPr>
          <p:cNvPr id="7" name="对话气泡: 圆角矩形 5"/>
          <p:cNvSpPr/>
          <p:nvPr/>
        </p:nvSpPr>
        <p:spPr>
          <a:xfrm>
            <a:off x="3632835" y="232410"/>
            <a:ext cx="5920105" cy="657860"/>
          </a:xfrm>
          <a:prstGeom prst="wedgeRoundRectCallout">
            <a:avLst>
              <a:gd name="adj1" fmla="val -60790"/>
              <a:gd name="adj2" fmla="val 5617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b="1" dirty="0"/>
              <a:t>1.</a:t>
            </a:r>
            <a:r>
              <a:rPr lang="zh-CN" altLang="en-US" b="1" dirty="0"/>
              <a:t>打开电脑，浏览器地址输入：</a:t>
            </a:r>
            <a:r>
              <a:rPr lang="en-US" altLang="zh-CN" b="1" dirty="0"/>
              <a:t>https://sfms.szns.gov.cn</a:t>
            </a:r>
            <a:endParaRPr lang="en-US" altLang="zh-CN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57" y="629000"/>
            <a:ext cx="12114286" cy="5600000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6095999" y="4090737"/>
            <a:ext cx="2598821" cy="771525"/>
          </a:xfrm>
          <a:prstGeom prst="wedgeRoundRectCallout">
            <a:avLst>
              <a:gd name="adj1" fmla="val -38776"/>
              <a:gd name="adj2" fmla="val 8827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第一步，输入统一社会信用代码，进行验证。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348" y="617026"/>
            <a:ext cx="11332783" cy="5623947"/>
          </a:xfrm>
          <a:prstGeom prst="rect">
            <a:avLst/>
          </a:prstGeom>
        </p:spPr>
      </p:pic>
      <p:sp>
        <p:nvSpPr>
          <p:cNvPr id="7" name="对话气泡: 圆角矩形 6"/>
          <p:cNvSpPr/>
          <p:nvPr/>
        </p:nvSpPr>
        <p:spPr>
          <a:xfrm>
            <a:off x="5021178" y="231263"/>
            <a:ext cx="4154906" cy="1116274"/>
          </a:xfrm>
          <a:prstGeom prst="wedgeRoundRectCallout">
            <a:avLst>
              <a:gd name="adj1" fmla="val -36846"/>
              <a:gd name="adj2" fmla="val 6240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第一种情况，不在白名单内企业，提示不能申报，无法进行下一步。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428" y="467329"/>
            <a:ext cx="10457143" cy="5666667"/>
          </a:xfrm>
          <a:prstGeom prst="rect">
            <a:avLst/>
          </a:prstGeom>
        </p:spPr>
      </p:pic>
      <p:sp>
        <p:nvSpPr>
          <p:cNvPr id="7" name="对话气泡: 圆角矩形 6"/>
          <p:cNvSpPr/>
          <p:nvPr/>
        </p:nvSpPr>
        <p:spPr>
          <a:xfrm>
            <a:off x="7169618" y="234705"/>
            <a:ext cx="4154906" cy="831527"/>
          </a:xfrm>
          <a:prstGeom prst="wedgeRoundRectCallout">
            <a:avLst>
              <a:gd name="adj1" fmla="val -10550"/>
              <a:gd name="adj2" fmla="val 15308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第二种情况，在白名单内企业，根据代码出来企业名称</a:t>
            </a:r>
            <a:endParaRPr lang="zh-CN" altLang="en-US" b="1" dirty="0"/>
          </a:p>
        </p:txBody>
      </p:sp>
      <p:sp>
        <p:nvSpPr>
          <p:cNvPr id="11" name="对话气泡: 圆角矩形 10"/>
          <p:cNvSpPr/>
          <p:nvPr/>
        </p:nvSpPr>
        <p:spPr>
          <a:xfrm>
            <a:off x="1461135" y="3749675"/>
            <a:ext cx="4763135" cy="645795"/>
          </a:xfrm>
          <a:prstGeom prst="wedgeRoundRectCallout">
            <a:avLst>
              <a:gd name="adj1" fmla="val 38894"/>
              <a:gd name="adj2" fmla="val -10840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确定开通对公账号后，出来“承诺书”内容</a:t>
            </a:r>
            <a:endParaRPr lang="en-US" altLang="zh-CN" b="1" dirty="0"/>
          </a:p>
          <a:p>
            <a:r>
              <a:rPr lang="zh-CN" altLang="en-US" b="1" dirty="0"/>
              <a:t>点击“同意，继续申报”进入下一步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701415" y="2679065"/>
            <a:ext cx="5215890" cy="11068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p>
            <a:r>
              <a:rPr lang="zh-CN" altLang="en-US" sz="6600" b="1">
                <a:solidFill>
                  <a:schemeClr val="accent3"/>
                </a:solidFill>
                <a:effectLst/>
                <a:latin typeface="微软雅黑 Light" panose="020B0502040204020203" charset="-122"/>
                <a:ea typeface="微软雅黑 Light" panose="020B0502040204020203" charset="-122"/>
              </a:rPr>
              <a:t>二、正式申报</a:t>
            </a:r>
            <a:endParaRPr lang="zh-CN" altLang="en-US" sz="6600" b="1">
              <a:solidFill>
                <a:schemeClr val="accent3"/>
              </a:solidFill>
              <a:effectLst/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205" y="827405"/>
            <a:ext cx="9698990" cy="5886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286" y="4035005"/>
            <a:ext cx="4285714" cy="2638095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6205823" y="827518"/>
            <a:ext cx="4002508" cy="672887"/>
          </a:xfrm>
          <a:prstGeom prst="wedgeRoundRectCallout">
            <a:avLst>
              <a:gd name="adj1" fmla="val -43557"/>
              <a:gd name="adj2" fmla="val 157596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若企业名称已发生变更，可直接修改</a:t>
            </a:r>
            <a:endParaRPr lang="zh-CN" altLang="en-US" b="1" dirty="0"/>
          </a:p>
        </p:txBody>
      </p:sp>
      <p:sp>
        <p:nvSpPr>
          <p:cNvPr id="13" name="对话气泡: 圆角矩形 12"/>
          <p:cNvSpPr/>
          <p:nvPr/>
        </p:nvSpPr>
        <p:spPr>
          <a:xfrm>
            <a:off x="804253" y="5262085"/>
            <a:ext cx="2085474" cy="708934"/>
          </a:xfrm>
          <a:prstGeom prst="wedgeRoundRectCallout">
            <a:avLst>
              <a:gd name="adj1" fmla="val 72049"/>
              <a:gd name="adj2" fmla="val -4199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带*内容填写完，需验证手机号</a:t>
            </a:r>
            <a:endParaRPr lang="zh-CN" altLang="en-US" b="1" dirty="0"/>
          </a:p>
        </p:txBody>
      </p:sp>
      <p:sp>
        <p:nvSpPr>
          <p:cNvPr id="14" name="箭头: 下 13"/>
          <p:cNvSpPr/>
          <p:nvPr/>
        </p:nvSpPr>
        <p:spPr>
          <a:xfrm rot="14220349">
            <a:off x="7357745" y="5478145"/>
            <a:ext cx="429260" cy="107696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501130" y="3611245"/>
            <a:ext cx="750570" cy="436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084705" y="3580765"/>
            <a:ext cx="548005" cy="395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89940" y="848360"/>
            <a:ext cx="6269990" cy="5919470"/>
            <a:chOff x="1257" y="1336"/>
            <a:chExt cx="9874" cy="9322"/>
          </a:xfrm>
        </p:grpSpPr>
        <p:grpSp>
          <p:nvGrpSpPr>
            <p:cNvPr id="5" name="组合 4"/>
            <p:cNvGrpSpPr/>
            <p:nvPr/>
          </p:nvGrpSpPr>
          <p:grpSpPr>
            <a:xfrm>
              <a:off x="1257" y="1336"/>
              <a:ext cx="9874" cy="9322"/>
              <a:chOff x="1244" y="1336"/>
              <a:chExt cx="9874" cy="9322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244" y="1336"/>
                <a:ext cx="9874" cy="9323"/>
              </a:xfrm>
              <a:prstGeom prst="rect">
                <a:avLst/>
              </a:prstGeom>
            </p:spPr>
          </p:pic>
          <p:sp>
            <p:nvSpPr>
              <p:cNvPr id="4" name="矩形 3"/>
              <p:cNvSpPr/>
              <p:nvPr/>
            </p:nvSpPr>
            <p:spPr>
              <a:xfrm>
                <a:off x="2882" y="6649"/>
                <a:ext cx="3990" cy="5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r"/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深圳市巧思味贸易有限公司营业执照</a:t>
                </a:r>
                <a:r>
                  <a:rPr lang="en-US" altLang="zh-CN" sz="80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.pdf</a:t>
                </a:r>
                <a:endParaRPr lang="en-US" altLang="zh-CN" sz="80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320" y="3014"/>
              <a:ext cx="2181" cy="3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r>
                <a:rPr lang="zh-CN" altLang="en-US" sz="8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深圳湾支行</a:t>
              </a:r>
              <a:endParaRPr lang="zh-CN" altLang="en-US" sz="8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238" y="2531609"/>
            <a:ext cx="3292504" cy="2705821"/>
          </a:xfrm>
          <a:prstGeom prst="rect">
            <a:avLst/>
          </a:prstGeom>
        </p:spPr>
      </p:pic>
      <p:sp>
        <p:nvSpPr>
          <p:cNvPr id="13" name="对话气泡: 圆角矩形 12"/>
          <p:cNvSpPr/>
          <p:nvPr/>
        </p:nvSpPr>
        <p:spPr>
          <a:xfrm>
            <a:off x="6374130" y="1137285"/>
            <a:ext cx="2815590" cy="708660"/>
          </a:xfrm>
          <a:prstGeom prst="wedgeRoundRectCallout">
            <a:avLst>
              <a:gd name="adj1" fmla="val -104668"/>
              <a:gd name="adj2" fmla="val 53494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填写银行账户信息</a:t>
            </a:r>
            <a:endParaRPr lang="zh-CN" altLang="en-US" b="1" dirty="0"/>
          </a:p>
        </p:txBody>
      </p:sp>
      <p:sp>
        <p:nvSpPr>
          <p:cNvPr id="15" name="箭头: 下 14"/>
          <p:cNvSpPr/>
          <p:nvPr/>
        </p:nvSpPr>
        <p:spPr>
          <a:xfrm rot="15268524">
            <a:off x="5911937" y="3035941"/>
            <a:ext cx="429136" cy="154492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对话气泡: 圆角矩形 16"/>
          <p:cNvSpPr/>
          <p:nvPr/>
        </p:nvSpPr>
        <p:spPr>
          <a:xfrm>
            <a:off x="3534410" y="2686050"/>
            <a:ext cx="2633345" cy="708660"/>
          </a:xfrm>
          <a:prstGeom prst="wedgeRoundRectCallout">
            <a:avLst>
              <a:gd name="adj1" fmla="val -62539"/>
              <a:gd name="adj2" fmla="val 286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按要求，上传附件材料</a:t>
            </a:r>
            <a:endParaRPr lang="zh-CN" altLang="en-US" b="1" dirty="0"/>
          </a:p>
        </p:txBody>
      </p:sp>
      <p:sp>
        <p:nvSpPr>
          <p:cNvPr id="19" name="对话气泡: 圆角矩形 18"/>
          <p:cNvSpPr/>
          <p:nvPr/>
        </p:nvSpPr>
        <p:spPr>
          <a:xfrm>
            <a:off x="5749531" y="5856930"/>
            <a:ext cx="2085474" cy="708934"/>
          </a:xfrm>
          <a:prstGeom prst="wedgeRoundRectCallout">
            <a:avLst>
              <a:gd name="adj1" fmla="val -66941"/>
              <a:gd name="adj2" fmla="val -24876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进入下一步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44550"/>
            <a:ext cx="9714286" cy="50476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258" y="3547786"/>
            <a:ext cx="5533333" cy="2914286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5723890" y="1494790"/>
            <a:ext cx="3410585" cy="879475"/>
          </a:xfrm>
          <a:prstGeom prst="wedgeRoundRectCallout">
            <a:avLst>
              <a:gd name="adj1" fmla="val -88764"/>
              <a:gd name="adj2" fmla="val 12997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系统生成的收据，可选择下载到本地，也可发送到邮箱</a:t>
            </a:r>
            <a:endParaRPr lang="zh-CN" altLang="en-US" b="1" dirty="0"/>
          </a:p>
        </p:txBody>
      </p:sp>
      <p:sp>
        <p:nvSpPr>
          <p:cNvPr id="11" name="箭头: 下 10"/>
          <p:cNvSpPr/>
          <p:nvPr/>
        </p:nvSpPr>
        <p:spPr>
          <a:xfrm rot="17202581">
            <a:off x="7924800" y="2597150"/>
            <a:ext cx="429260" cy="15424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94000" y="1341120"/>
            <a:ext cx="9297035" cy="4976495"/>
          </a:xfrm>
          <a:prstGeom prst="rect">
            <a:avLst/>
          </a:prstGeom>
        </p:spPr>
      </p:pic>
      <p:sp>
        <p:nvSpPr>
          <p:cNvPr id="17" name="对话气泡: 圆角矩形 16"/>
          <p:cNvSpPr/>
          <p:nvPr/>
        </p:nvSpPr>
        <p:spPr>
          <a:xfrm>
            <a:off x="9448800" y="4641850"/>
            <a:ext cx="1506855" cy="440055"/>
          </a:xfrm>
          <a:prstGeom prst="wedgeRoundRectCallout">
            <a:avLst>
              <a:gd name="adj1" fmla="val -79321"/>
              <a:gd name="adj2" fmla="val -709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/>
              <a:t>3.</a:t>
            </a:r>
            <a:r>
              <a:rPr lang="zh-CN" altLang="en-US" b="1" dirty="0"/>
              <a:t>上传收据</a:t>
            </a:r>
            <a:endParaRPr lang="zh-CN" altLang="en-US" b="1" dirty="0"/>
          </a:p>
        </p:txBody>
      </p:sp>
      <p:sp>
        <p:nvSpPr>
          <p:cNvPr id="19" name="对话气泡: 圆角矩形 18"/>
          <p:cNvSpPr/>
          <p:nvPr/>
        </p:nvSpPr>
        <p:spPr>
          <a:xfrm>
            <a:off x="7812375" y="6104368"/>
            <a:ext cx="3265357" cy="439890"/>
          </a:xfrm>
          <a:prstGeom prst="wedgeRoundRectCallout">
            <a:avLst>
              <a:gd name="adj1" fmla="val -36930"/>
              <a:gd name="adj2" fmla="val -14558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确认无误后，可提交申请书</a:t>
            </a:r>
            <a:endParaRPr lang="zh-CN" altLang="en-US" b="1" dirty="0"/>
          </a:p>
        </p:txBody>
      </p:sp>
      <p:sp>
        <p:nvSpPr>
          <p:cNvPr id="2" name="对话气泡: 圆角矩形 16"/>
          <p:cNvSpPr/>
          <p:nvPr/>
        </p:nvSpPr>
        <p:spPr>
          <a:xfrm>
            <a:off x="8759825" y="3368675"/>
            <a:ext cx="1447800" cy="440055"/>
          </a:xfrm>
          <a:prstGeom prst="wedgeRoundRectCallout">
            <a:avLst>
              <a:gd name="adj1" fmla="val -67209"/>
              <a:gd name="adj2" fmla="val 4581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lang="en-US" altLang="zh-CN" b="1" dirty="0"/>
              <a:t>1.</a:t>
            </a:r>
            <a:r>
              <a:rPr lang="zh-CN" altLang="en-US" b="1" dirty="0"/>
              <a:t>下载收据</a:t>
            </a:r>
            <a:endParaRPr lang="zh-CN" altLang="en-US" b="1" dirty="0"/>
          </a:p>
        </p:txBody>
      </p:sp>
      <p:pic>
        <p:nvPicPr>
          <p:cNvPr id="3" name="图片 2" descr="示范章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7985" y="122555"/>
            <a:ext cx="4396740" cy="6195060"/>
          </a:xfrm>
          <a:prstGeom prst="rect">
            <a:avLst/>
          </a:prstGeom>
        </p:spPr>
      </p:pic>
      <p:sp>
        <p:nvSpPr>
          <p:cNvPr id="13" name="对话气泡: 圆角矩形 12"/>
          <p:cNvSpPr/>
          <p:nvPr/>
        </p:nvSpPr>
        <p:spPr>
          <a:xfrm>
            <a:off x="5544643" y="710952"/>
            <a:ext cx="3092970" cy="879779"/>
          </a:xfrm>
          <a:prstGeom prst="wedgeRoundRectCallout">
            <a:avLst>
              <a:gd name="adj1" fmla="val -87072"/>
              <a:gd name="adj2" fmla="val 14353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/>
              <a:t>2.</a:t>
            </a:r>
            <a:r>
              <a:rPr lang="zh-CN" altLang="en-US" b="1" dirty="0"/>
              <a:t>按要求打印，签字，盖章，生成</a:t>
            </a:r>
            <a:r>
              <a:rPr lang="en-US" altLang="zh-CN" b="1" dirty="0"/>
              <a:t>PDF</a:t>
            </a:r>
            <a:r>
              <a:rPr lang="zh-CN" altLang="en-US" b="1" dirty="0"/>
              <a:t>扫描件。</a:t>
            </a:r>
            <a:endParaRPr lang="zh-CN" altLang="en-US" b="1" dirty="0"/>
          </a:p>
        </p:txBody>
      </p:sp>
      <p:sp>
        <p:nvSpPr>
          <p:cNvPr id="15" name="箭头: 下 14"/>
          <p:cNvSpPr/>
          <p:nvPr/>
        </p:nvSpPr>
        <p:spPr>
          <a:xfrm rot="17915507">
            <a:off x="4824730" y="3957955"/>
            <a:ext cx="539115" cy="120015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437" y="556090"/>
            <a:ext cx="8685714" cy="39904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915" y="3698825"/>
            <a:ext cx="6250472" cy="2799194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7324412" y="2281505"/>
            <a:ext cx="3265357" cy="877671"/>
          </a:xfrm>
          <a:prstGeom prst="wedgeRoundRectCallout">
            <a:avLst>
              <a:gd name="adj1" fmla="val -66467"/>
              <a:gd name="adj2" fmla="val 334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确认无误后，可点击确定完成申报。</a:t>
            </a:r>
            <a:endParaRPr lang="en-US" altLang="zh-CN" b="1" dirty="0"/>
          </a:p>
          <a:p>
            <a:r>
              <a:rPr lang="zh-CN" altLang="en-US" b="1" dirty="0"/>
              <a:t>需要修改点击取消。</a:t>
            </a:r>
            <a:endParaRPr lang="zh-CN" altLang="en-US" b="1" dirty="0"/>
          </a:p>
        </p:txBody>
      </p:sp>
      <p:sp>
        <p:nvSpPr>
          <p:cNvPr id="11" name="对话气泡: 圆角矩形 10"/>
          <p:cNvSpPr/>
          <p:nvPr/>
        </p:nvSpPr>
        <p:spPr>
          <a:xfrm>
            <a:off x="10140315" y="5756910"/>
            <a:ext cx="1626870" cy="544830"/>
          </a:xfrm>
          <a:prstGeom prst="wedgeRoundRectCallout">
            <a:avLst>
              <a:gd name="adj1" fmla="val -49141"/>
              <a:gd name="adj2" fmla="val -101282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完成申报提交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701415" y="2679065"/>
            <a:ext cx="5215890" cy="11068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p>
            <a:r>
              <a:rPr lang="zh-CN" altLang="en-US" sz="6600" b="1">
                <a:solidFill>
                  <a:schemeClr val="accent3"/>
                </a:solidFill>
                <a:effectLst/>
                <a:latin typeface="微软雅黑 Light" panose="020B0502040204020203" charset="-122"/>
                <a:ea typeface="微软雅黑 Light" panose="020B0502040204020203" charset="-122"/>
              </a:rPr>
              <a:t>三、查询进度</a:t>
            </a:r>
            <a:endParaRPr lang="zh-CN" altLang="en-US" sz="6600" b="1">
              <a:solidFill>
                <a:schemeClr val="accent3"/>
              </a:solidFill>
              <a:effectLst/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400" y="1028700"/>
            <a:ext cx="10726420" cy="4958080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7171689" y="4064067"/>
            <a:ext cx="2598821" cy="771525"/>
          </a:xfrm>
          <a:prstGeom prst="wedgeRoundRectCallout">
            <a:avLst>
              <a:gd name="adj1" fmla="val -38776"/>
              <a:gd name="adj2" fmla="val 8827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第一步，输入统一社会信用代码，进行验证。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5920" y="1468755"/>
            <a:ext cx="8555990" cy="4396105"/>
          </a:xfrm>
          <a:prstGeom prst="rect">
            <a:avLst/>
          </a:prstGeom>
        </p:spPr>
      </p:pic>
      <p:sp>
        <p:nvSpPr>
          <p:cNvPr id="19" name="对话气泡: 圆角矩形 18"/>
          <p:cNvSpPr/>
          <p:nvPr/>
        </p:nvSpPr>
        <p:spPr>
          <a:xfrm>
            <a:off x="1645920" y="4465955"/>
            <a:ext cx="3820795" cy="791210"/>
          </a:xfrm>
          <a:prstGeom prst="wedgeRoundRectCallout">
            <a:avLst>
              <a:gd name="adj1" fmla="val 67616"/>
              <a:gd name="adj2" fmla="val 345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/>
              <a:t>第二步：通过申报时填报的手机号，获取并输入验证码，点击</a:t>
            </a:r>
            <a:r>
              <a:rPr lang="en-US" altLang="zh-CN" b="1" dirty="0"/>
              <a:t>“</a:t>
            </a:r>
            <a:r>
              <a:rPr lang="zh-CN" altLang="en-US" b="1" dirty="0"/>
              <a:t>下一步</a:t>
            </a:r>
            <a:r>
              <a:rPr lang="en-US" altLang="zh-CN" b="1" dirty="0"/>
              <a:t>”</a:t>
            </a:r>
            <a:r>
              <a:rPr lang="zh-CN" altLang="en-US" b="1" dirty="0"/>
              <a:t>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7125" y="2052320"/>
            <a:ext cx="9577705" cy="3444240"/>
          </a:xfrm>
          <a:prstGeom prst="rect">
            <a:avLst/>
          </a:prstGeom>
        </p:spPr>
      </p:pic>
      <p:sp>
        <p:nvSpPr>
          <p:cNvPr id="19" name="对话气泡: 圆角矩形 18"/>
          <p:cNvSpPr/>
          <p:nvPr/>
        </p:nvSpPr>
        <p:spPr>
          <a:xfrm>
            <a:off x="7087235" y="1654175"/>
            <a:ext cx="3820795" cy="791210"/>
          </a:xfrm>
          <a:prstGeom prst="wedgeRoundRectCallout">
            <a:avLst>
              <a:gd name="adj1" fmla="val -51671"/>
              <a:gd name="adj2" fmla="val 9048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b="1" dirty="0"/>
              <a:t>第三步：审核结果进度信息。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图片 3" descr="（爱瑞思模板）PPT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" y="1588"/>
            <a:ext cx="12190412" cy="6856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UNIT_PLACING_PICTURE_USER_VIEWPORT" val="{&quot;height&quot;:7837,&quot;width&quot;:14641}"/>
</p:tagLst>
</file>

<file path=ppt/tags/tag3.xml><?xml version="1.0" encoding="utf-8"?>
<p:tagLst xmlns:p="http://schemas.openxmlformats.org/presentationml/2006/main">
  <p:tag name="KSO_WM_UNIT_PLACING_PICTURE_USER_VIEWPORT" val="{&quot;height&quot;:9756,&quot;width&quot;:6924}"/>
</p:tagLst>
</file>

<file path=ppt/tags/tag4.xml><?xml version="1.0" encoding="utf-8"?>
<p:tagLst xmlns:p="http://schemas.openxmlformats.org/presentationml/2006/main">
  <p:tag name="COMMONDATA" val="eyJoZGlkIjoiYjY4ODQ5NjIzZTU3NzZhNDQ1OTBiYzBkOTYwOGIwYz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</Words>
  <Application>WPS 演示</Application>
  <PresentationFormat>宽屏</PresentationFormat>
  <Paragraphs>62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Calibri Light</vt:lpstr>
      <vt:lpstr>微软雅黑</vt:lpstr>
      <vt:lpstr>微软雅黑 Light</vt:lpstr>
      <vt:lpstr>Arial Unicode MS</vt:lpstr>
      <vt:lpstr>等线</vt:lpstr>
      <vt:lpstr>Office 主题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wuyongxiang</dc:creator>
  <cp:lastModifiedBy>WPS_351982470</cp:lastModifiedBy>
  <cp:revision>1033</cp:revision>
  <cp:lastPrinted>2022-08-07T09:44:00Z</cp:lastPrinted>
  <dcterms:created xsi:type="dcterms:W3CDTF">2022-08-07T09:44:00Z</dcterms:created>
  <dcterms:modified xsi:type="dcterms:W3CDTF">2022-09-08T01:50:15Z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KSORubyTemplateID">
    <vt:lpwstr>2</vt:lpwstr>
  </property>
  <property fmtid="{D5CDD505-2E9C-101B-9397-08002B2CF9AE}" pid="4" name="ICV">
    <vt:lpwstr>4DE971D691DA4DD098E39B6AD614C6B7</vt:lpwstr>
  </property>
</Properties>
</file>